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1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64" r:id="rId8"/>
    <p:sldId id="293" r:id="rId9"/>
    <p:sldId id="294" r:id="rId10"/>
    <p:sldId id="291" r:id="rId11"/>
    <p:sldId id="268" r:id="rId12"/>
    <p:sldId id="286" r:id="rId13"/>
    <p:sldId id="26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8A666-689F-473C-BE24-B877B13BC4DF}" v="20" dt="2024-02-13T00:14:26.555"/>
    <p1510:client id="{B0380864-D162-4983-97BB-7B7AE9128AE6}" v="2" dt="2024-02-13T00:49:50.912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3204" autoAdjust="0"/>
  </p:normalViewPr>
  <p:slideViewPr>
    <p:cSldViewPr snapToGrid="0">
      <p:cViewPr varScale="1">
        <p:scale>
          <a:sx n="69" d="100"/>
          <a:sy n="69" d="100"/>
        </p:scale>
        <p:origin x="390" y="6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ramer" userId="5476e70095ab75a3" providerId="LiveId" clId="{B0380864-D162-4983-97BB-7B7AE9128AE6}"/>
    <pc:docChg chg="custSel modSld">
      <pc:chgData name="anna ramer" userId="5476e70095ab75a3" providerId="LiveId" clId="{B0380864-D162-4983-97BB-7B7AE9128AE6}" dt="2024-02-13T01:22:58.292" v="65" actId="20577"/>
      <pc:docMkLst>
        <pc:docMk/>
      </pc:docMkLst>
      <pc:sldChg chg="modSp mod">
        <pc:chgData name="anna ramer" userId="5476e70095ab75a3" providerId="LiveId" clId="{B0380864-D162-4983-97BB-7B7AE9128AE6}" dt="2024-02-13T01:22:58.292" v="65" actId="20577"/>
        <pc:sldMkLst>
          <pc:docMk/>
          <pc:sldMk cId="707789176" sldId="258"/>
        </pc:sldMkLst>
        <pc:spChg chg="mod">
          <ac:chgData name="anna ramer" userId="5476e70095ab75a3" providerId="LiveId" clId="{B0380864-D162-4983-97BB-7B7AE9128AE6}" dt="2024-02-13T01:22:58.292" v="65" actId="20577"/>
          <ac:spMkLst>
            <pc:docMk/>
            <pc:sldMk cId="707789176" sldId="258"/>
            <ac:spMk id="2" creationId="{A29DE7F2-E890-4744-88DD-A75F5E300513}"/>
          </ac:spMkLst>
        </pc:spChg>
      </pc:sldChg>
      <pc:sldChg chg="delSp modSp mod">
        <pc:chgData name="anna ramer" userId="5476e70095ab75a3" providerId="LiveId" clId="{B0380864-D162-4983-97BB-7B7AE9128AE6}" dt="2024-02-13T00:58:45.755" v="60" actId="478"/>
        <pc:sldMkLst>
          <pc:docMk/>
          <pc:sldMk cId="3003251909" sldId="291"/>
        </pc:sldMkLst>
        <pc:spChg chg="mod">
          <ac:chgData name="anna ramer" userId="5476e70095ab75a3" providerId="LiveId" clId="{B0380864-D162-4983-97BB-7B7AE9128AE6}" dt="2024-02-13T00:57:40.422" v="59" actId="1076"/>
          <ac:spMkLst>
            <pc:docMk/>
            <pc:sldMk cId="3003251909" sldId="291"/>
            <ac:spMk id="2" creationId="{216815C6-3AD0-46E6-A74A-1967BD91AF50}"/>
          </ac:spMkLst>
        </pc:spChg>
        <pc:picChg chg="del">
          <ac:chgData name="anna ramer" userId="5476e70095ab75a3" providerId="LiveId" clId="{B0380864-D162-4983-97BB-7B7AE9128AE6}" dt="2024-02-13T00:58:45.755" v="60" actId="478"/>
          <ac:picMkLst>
            <pc:docMk/>
            <pc:sldMk cId="3003251909" sldId="291"/>
            <ac:picMk id="6" creationId="{D81F6255-7AB4-5451-4D92-C082728D2E68}"/>
          </ac:picMkLst>
        </pc:picChg>
      </pc:sldChg>
      <pc:sldChg chg="modSp mod">
        <pc:chgData name="anna ramer" userId="5476e70095ab75a3" providerId="LiveId" clId="{B0380864-D162-4983-97BB-7B7AE9128AE6}" dt="2024-02-13T00:43:27.232" v="13" actId="120"/>
        <pc:sldMkLst>
          <pc:docMk/>
          <pc:sldMk cId="3615671491" sldId="293"/>
        </pc:sldMkLst>
        <pc:spChg chg="mod">
          <ac:chgData name="anna ramer" userId="5476e70095ab75a3" providerId="LiveId" clId="{B0380864-D162-4983-97BB-7B7AE9128AE6}" dt="2024-02-13T00:43:27.232" v="13" actId="120"/>
          <ac:spMkLst>
            <pc:docMk/>
            <pc:sldMk cId="3615671491" sldId="293"/>
            <ac:spMk id="2" creationId="{8FF59B83-0F66-0649-4EA0-B31A58EDFA13}"/>
          </ac:spMkLst>
        </pc:spChg>
      </pc:sldChg>
      <pc:sldChg chg="addSp delSp modSp mod">
        <pc:chgData name="anna ramer" userId="5476e70095ab75a3" providerId="LiveId" clId="{B0380864-D162-4983-97BB-7B7AE9128AE6}" dt="2024-02-13T00:50:17.324" v="51" actId="1076"/>
        <pc:sldMkLst>
          <pc:docMk/>
          <pc:sldMk cId="2895747088" sldId="294"/>
        </pc:sldMkLst>
        <pc:spChg chg="del">
          <ac:chgData name="anna ramer" userId="5476e70095ab75a3" providerId="LiveId" clId="{B0380864-D162-4983-97BB-7B7AE9128AE6}" dt="2024-02-13T00:47:32.788" v="19" actId="478"/>
          <ac:spMkLst>
            <pc:docMk/>
            <pc:sldMk cId="2895747088" sldId="294"/>
            <ac:spMk id="2" creationId="{4B6F8B10-BFEC-C1CC-FBA7-160FF42F713F}"/>
          </ac:spMkLst>
        </pc:spChg>
        <pc:spChg chg="del">
          <ac:chgData name="anna ramer" userId="5476e70095ab75a3" providerId="LiveId" clId="{B0380864-D162-4983-97BB-7B7AE9128AE6}" dt="2024-02-13T00:48:08.268" v="27" actId="478"/>
          <ac:spMkLst>
            <pc:docMk/>
            <pc:sldMk cId="2895747088" sldId="294"/>
            <ac:spMk id="3" creationId="{1FCF98BF-16F8-A1D9-A471-F8C63147D951}"/>
          </ac:spMkLst>
        </pc:spChg>
        <pc:spChg chg="add del mod">
          <ac:chgData name="anna ramer" userId="5476e70095ab75a3" providerId="LiveId" clId="{B0380864-D162-4983-97BB-7B7AE9128AE6}" dt="2024-02-13T00:49:54.325" v="34" actId="478"/>
          <ac:spMkLst>
            <pc:docMk/>
            <pc:sldMk cId="2895747088" sldId="294"/>
            <ac:spMk id="7" creationId="{55D68F4C-3F98-F29A-2D14-790198AC295B}"/>
          </ac:spMkLst>
        </pc:spChg>
        <pc:spChg chg="add mod">
          <ac:chgData name="anna ramer" userId="5476e70095ab75a3" providerId="LiveId" clId="{B0380864-D162-4983-97BB-7B7AE9128AE6}" dt="2024-02-13T00:50:17.324" v="51" actId="1076"/>
          <ac:spMkLst>
            <pc:docMk/>
            <pc:sldMk cId="2895747088" sldId="294"/>
            <ac:spMk id="8" creationId="{A44D5F85-5BA5-376A-62E1-A21B6F5F1B4F}"/>
          </ac:spMkLst>
        </pc:spChg>
        <pc:picChg chg="mod">
          <ac:chgData name="anna ramer" userId="5476e70095ab75a3" providerId="LiveId" clId="{B0380864-D162-4983-97BB-7B7AE9128AE6}" dt="2024-02-13T00:48:18.516" v="32" actId="1076"/>
          <ac:picMkLst>
            <pc:docMk/>
            <pc:sldMk cId="2895747088" sldId="294"/>
            <ac:picMk id="6" creationId="{4D6CB68E-4A8D-0A35-DECC-ACCEC85C41E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051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464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46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33639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25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7869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952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8399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550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0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06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630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97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43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621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0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4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92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27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910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E5CD98-D6FA-7190-FDC1-6E98D79E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308DAC-3C67-673D-ACDA-339B0D225B85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2D45E46-89F2-9CC9-FACC-D9D4D65AF02D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7E048A-35DD-F6C8-89EB-901E33D5227E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BFA544-70A9-0E77-8A2A-83A6DA6E35D2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7AD3DE0-77BA-E2C0-2F11-D44137D7F224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001AE3-A89B-F171-2D6B-CC95860B83C2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6156B42-5A15-84F0-439B-85024BD7688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CA9407-83D5-DF2E-2866-751512EF7ECA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1E15952-D34C-1461-9B86-6B84BD100B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4649D07E-7157-DDD1-BCF6-B144A625905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FEC5B2D-FD12-0F66-7CCC-C68BAAC6AAB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219C2F1B-FC6C-12FB-F98F-B067AD88985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91790392-8246-DE50-31D1-1A5AE21A7872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FC9881E6-FF9C-8DED-3385-208D1682026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036AFD87-F6C8-4C85-6429-7BAD3427BD34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E860A8B0-BE9C-2A0E-1337-509E69465533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51CF5A3A-72F4-0B92-35AD-D2A7732775C3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0FBB2195-A793-AF8A-37AC-1CA728E9366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9ED21D6-A6E5-3C6B-0DCB-70B04F56F9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115E9EB-D7F4-F6F6-9512-981C43D796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AAA15D8-F6EE-8690-28DB-B4E133C18EB0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975C29A-F2DB-A671-74EA-74E5EBA55E3E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A2D0E08-698C-7550-99FA-5A266D10E433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4FE37F-99A8-E945-2F22-F4147C756C0D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EC318CE-3D01-50CA-2FC1-DFE30193F598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F408A4-6216-78C4-1878-1D6260A3D5C3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4FAE44-4B49-AC15-FE6D-6DC90EC15FCD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06B813DE-CD7E-8501-1950-2B55750537EF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E9C6C-0E69-4874-1F10-E6F8BF8DE986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DB377C-4B6B-BE2E-0567-AF443E08A1D1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E5A5013-A65D-49FD-D29C-D1BBC5405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A93125B-A67B-35F3-CB85-0FDD57084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7602F9E-B8EB-B213-3305-5933283F44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879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602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720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468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52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3700" r:id="rId26"/>
    <p:sldLayoutId id="2147483702" r:id="rId2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857" y="1883229"/>
            <a:ext cx="8116143" cy="1415142"/>
          </a:xfrm>
        </p:spPr>
        <p:txBody>
          <a:bodyPr>
            <a:normAutofit fontScale="90000"/>
          </a:bodyPr>
          <a:lstStyle/>
          <a:p>
            <a:r>
              <a:rPr lang="en-US" dirty="0"/>
              <a:t>Vehicle Analysis</a:t>
            </a:r>
            <a:br>
              <a:rPr lang="en-US" sz="1600" dirty="0"/>
            </a:br>
            <a:r>
              <a:rPr lang="en-US" sz="2400" dirty="0"/>
              <a:t>Empowering consumers to make informed decisions when purchasing a car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Conclusion and key insights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 fontScale="62500" lnSpcReduction="20000"/>
          </a:bodyPr>
          <a:lstStyle/>
          <a:p>
            <a:r>
              <a:rPr lang="en-US" dirty="0"/>
              <a:t>Anna Ramer</a:t>
            </a:r>
          </a:p>
          <a:p>
            <a:r>
              <a:rPr lang="en-US" dirty="0"/>
              <a:t>annaramer@yahoo.com</a:t>
            </a:r>
          </a:p>
          <a:p>
            <a:r>
              <a:rPr lang="en-US" dirty="0"/>
              <a:t>Ben Fish</a:t>
            </a:r>
          </a:p>
          <a:p>
            <a:r>
              <a:rPr lang="en-US" dirty="0"/>
              <a:t>Benjamin.Fish426@gmail.com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3246625"/>
            <a:ext cx="6666099" cy="266858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- Provide a comprehensive analysis of vehicle values for different car makes and models.</a:t>
            </a:r>
          </a:p>
          <a:p>
            <a:r>
              <a:rPr lang="en-US" dirty="0">
                <a:solidFill>
                  <a:schemeClr val="bg1"/>
                </a:solidFill>
              </a:rPr>
              <a:t>- Determine vehicle values of popular car brands over time.</a:t>
            </a:r>
          </a:p>
          <a:p>
            <a:r>
              <a:rPr lang="en-US" dirty="0">
                <a:solidFill>
                  <a:schemeClr val="bg1"/>
                </a:solidFill>
              </a:rPr>
              <a:t>- Identify key features that influence a car's value.</a:t>
            </a:r>
          </a:p>
          <a:p>
            <a:r>
              <a:rPr lang="en-US" dirty="0">
                <a:solidFill>
                  <a:schemeClr val="bg1"/>
                </a:solidFill>
              </a:rPr>
              <a:t>- Offer recommendations for consumers seeking high-value vehicles with better market value.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i="0" dirty="0">
                <a:solidFill>
                  <a:srgbClr val="F9F9F9"/>
                </a:solidFill>
                <a:effectLst/>
                <a:latin typeface="Söhne"/>
              </a:rPr>
              <a:t>Overview of the Dataset</a:t>
            </a:r>
            <a:br>
              <a:rPr lang="en-US" sz="4400" b="1" i="0" dirty="0">
                <a:solidFill>
                  <a:srgbClr val="F9F9F9"/>
                </a:solidFill>
                <a:effectLst/>
                <a:latin typeface="Söhne"/>
              </a:rPr>
            </a:br>
            <a:br>
              <a:rPr lang="en-US" sz="900" b="1" i="0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Total records: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2,059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cap="none" dirty="0">
                <a:solidFill>
                  <a:srgbClr val="F9F9F9"/>
                </a:solidFill>
                <a:effectLst/>
                <a:latin typeface="Söhne"/>
              </a:rPr>
              <a:t>V</a:t>
            </a: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ariables included: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Vehicle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sz="1600" b="1" cap="none" dirty="0">
                <a:solidFill>
                  <a:srgbClr val="F9F9F9"/>
                </a:solidFill>
                <a:effectLst/>
                <a:latin typeface="Söhne"/>
              </a:rPr>
              <a:t>M</a:t>
            </a: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ake: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the manufacturer or brand of the vehicle.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Price ranges: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various price ranges of vehicles in the dataset.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Location: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all data pertains to vehicles located in </a:t>
            </a:r>
            <a:r>
              <a:rPr lang="en-US" sz="1600" cap="none" dirty="0">
                <a:solidFill>
                  <a:srgbClr val="F9F9F9"/>
                </a:solidFill>
                <a:effectLst/>
                <a:latin typeface="Söhne"/>
              </a:rPr>
              <a:t>I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ndia.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Years: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data covers vehicles manufactured between 2015 and 2021.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Fuel type: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vehicles in the dataset are classified as either petrol or diesel.</a:t>
            </a:r>
            <a:endParaRPr lang="en-US" sz="1600" b="0" i="0" dirty="0">
              <a:solidFill>
                <a:srgbClr val="F9F9F9"/>
              </a:solidFill>
              <a:effectLst/>
              <a:latin typeface="Söhne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73029"/>
          </a:xfrm>
        </p:spPr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Distribution of car makes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4842" y="2085963"/>
            <a:ext cx="1564340" cy="3296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Audi             </a:t>
            </a:r>
          </a:p>
          <a:p>
            <a:r>
              <a:rPr lang="en-US" dirty="0"/>
              <a:t>BMW              </a:t>
            </a:r>
          </a:p>
          <a:p>
            <a:r>
              <a:rPr lang="en-US" dirty="0"/>
              <a:t>Ford             </a:t>
            </a:r>
          </a:p>
          <a:p>
            <a:r>
              <a:rPr lang="en-US" dirty="0"/>
              <a:t>Honda            </a:t>
            </a:r>
          </a:p>
          <a:p>
            <a:r>
              <a:rPr lang="en-US" dirty="0"/>
              <a:t>Hyundai          </a:t>
            </a:r>
          </a:p>
          <a:p>
            <a:r>
              <a:rPr lang="en-US" dirty="0"/>
              <a:t>Jeep            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00A581-66BB-0353-22C6-D1FB0151A500}"/>
              </a:ext>
            </a:extLst>
          </p:cNvPr>
          <p:cNvSpPr txBox="1">
            <a:spLocks/>
          </p:cNvSpPr>
          <p:nvPr/>
        </p:nvSpPr>
        <p:spPr>
          <a:xfrm>
            <a:off x="3169071" y="2085963"/>
            <a:ext cx="1277470" cy="29190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70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 Rover       </a:t>
            </a:r>
          </a:p>
          <a:p>
            <a:r>
              <a:rPr lang="en-US" dirty="0"/>
              <a:t>MINI             </a:t>
            </a:r>
          </a:p>
          <a:p>
            <a:r>
              <a:rPr lang="en-US" dirty="0"/>
              <a:t>Mercedes-Benz    </a:t>
            </a:r>
          </a:p>
          <a:p>
            <a:r>
              <a:rPr lang="en-US" dirty="0"/>
              <a:t>Porsche          </a:t>
            </a:r>
          </a:p>
          <a:p>
            <a:r>
              <a:rPr lang="en-US" dirty="0"/>
              <a:t>Toyota           </a:t>
            </a:r>
          </a:p>
          <a:p>
            <a:r>
              <a:rPr lang="en-US" dirty="0"/>
              <a:t>Volkswagen       </a:t>
            </a:r>
          </a:p>
          <a:p>
            <a:r>
              <a:rPr lang="en-US" dirty="0"/>
              <a:t>Volvo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108E5C-AA68-4788-5B3A-7829658A87F0}"/>
              </a:ext>
            </a:extLst>
          </p:cNvPr>
          <p:cNvSpPr txBox="1">
            <a:spLocks/>
          </p:cNvSpPr>
          <p:nvPr/>
        </p:nvSpPr>
        <p:spPr>
          <a:xfrm>
            <a:off x="5126430" y="1980455"/>
            <a:ext cx="1277470" cy="29190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70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 Rover       </a:t>
            </a:r>
          </a:p>
          <a:p>
            <a:r>
              <a:rPr lang="en-US" dirty="0"/>
              <a:t>MINI             </a:t>
            </a:r>
          </a:p>
          <a:p>
            <a:r>
              <a:rPr lang="en-US" dirty="0"/>
              <a:t>Mercedes-Benz    </a:t>
            </a:r>
          </a:p>
          <a:p>
            <a:r>
              <a:rPr lang="en-US" dirty="0"/>
              <a:t>Porsche          </a:t>
            </a:r>
          </a:p>
          <a:p>
            <a:r>
              <a:rPr lang="en-US" dirty="0"/>
              <a:t>Toyota           </a:t>
            </a:r>
          </a:p>
          <a:p>
            <a:r>
              <a:rPr lang="en-US" dirty="0"/>
              <a:t>Volkswagen       </a:t>
            </a:r>
          </a:p>
          <a:p>
            <a:r>
              <a:rPr lang="en-US" dirty="0"/>
              <a:t>Volvo 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9B83-0F66-0649-4EA0-B31A58ED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6" y="466621"/>
            <a:ext cx="6589150" cy="1988706"/>
          </a:xfrm>
        </p:spPr>
        <p:txBody>
          <a:bodyPr>
            <a:norm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Price distribution</a:t>
            </a:r>
            <a:b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1800" b="0" i="1" cap="none" dirty="0">
                <a:solidFill>
                  <a:schemeClr val="bg1"/>
                </a:solidFill>
                <a:effectLst/>
                <a:latin typeface="Söhne"/>
              </a:rPr>
              <a:t>Analyzing how the market value of cars from different brands changes over the years.</a:t>
            </a:r>
            <a:endParaRPr lang="en-US" sz="1800" i="1" cap="none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85E6-0008-EB7B-2A7A-9AA67D65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0D2BB-5DBF-559B-9BF7-3222D157812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0709" y="1600199"/>
            <a:ext cx="7936478" cy="5120005"/>
          </a:xfrm>
        </p:spPr>
      </p:pic>
    </p:spTree>
    <p:extLst>
      <p:ext uri="{BB962C8B-B14F-4D97-AF65-F5344CB8AC3E}">
        <p14:creationId xmlns:p14="http://schemas.microsoft.com/office/powerpoint/2010/main" val="361567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F6C00-0210-28B5-C4E3-4FCE428A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CB68E-4A8D-0A35-DECC-ACCEC85C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60" y="1613140"/>
            <a:ext cx="7618894" cy="48557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4D5F85-5BA5-376A-62E1-A21B6F5F1B4F}"/>
              </a:ext>
            </a:extLst>
          </p:cNvPr>
          <p:cNvSpPr txBox="1">
            <a:spLocks/>
          </p:cNvSpPr>
          <p:nvPr/>
        </p:nvSpPr>
        <p:spPr>
          <a:xfrm>
            <a:off x="3409160" y="389156"/>
            <a:ext cx="6468904" cy="9543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 baseline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effectLst/>
                <a:latin typeface="Söhne"/>
              </a:rPr>
              <a:t>Price distribution Continued…</a:t>
            </a:r>
            <a:br>
              <a:rPr lang="en-US" sz="1800" dirty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1800" i="1" cap="none" dirty="0">
                <a:solidFill>
                  <a:schemeClr val="bg1"/>
                </a:solidFill>
                <a:effectLst/>
                <a:latin typeface="Söhne"/>
              </a:rPr>
              <a:t>Analyzing how the market value of cars from different brands changes over the years.</a:t>
            </a:r>
            <a:endParaRPr lang="en-US" sz="1800" i="1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4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0" y="704459"/>
            <a:ext cx="6449786" cy="1029586"/>
          </a:xfrm>
        </p:spPr>
        <p:txBody>
          <a:bodyPr>
            <a:normAutofit fontScale="90000"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Söhne"/>
              </a:rPr>
              <a:t>the percentage change in average price for each brand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40D36E4-11C1-3B11-5E50-7012940059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268313" y="2852146"/>
            <a:ext cx="5018273" cy="298250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654876-5ACF-B99D-7752-0B30E7115B8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5551714" y="2789374"/>
            <a:ext cx="4609874" cy="3045280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Analysis of trends over the years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101</TotalTime>
  <Words>424</Words>
  <Application>Microsoft Office PowerPoint</Application>
  <PresentationFormat>Widescreen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Calisto MT</vt:lpstr>
      <vt:lpstr>Söhne</vt:lpstr>
      <vt:lpstr>Wingdings 2</vt:lpstr>
      <vt:lpstr>Slate</vt:lpstr>
      <vt:lpstr>Vehicle Analysis Empowering consumers to make informed decisions when purchasing a car</vt:lpstr>
      <vt:lpstr>Objectives</vt:lpstr>
      <vt:lpstr>Overview of the Dataset  Total records: 2,059  Variables included: Vehicle Make: the manufacturer or brand of the vehicle. Price ranges: various price ranges of vehicles in the dataset. Location: all data pertains to vehicles located in India. Years: data covers vehicles manufactured between 2015 and 2021. Fuel type: vehicles in the dataset are classified as either petrol or diesel.</vt:lpstr>
      <vt:lpstr>Distribution of car makes</vt:lpstr>
      <vt:lpstr>Price distribution Analyzing how the market value of cars from different brands changes over the years.</vt:lpstr>
      <vt:lpstr>PowerPoint Presentation</vt:lpstr>
      <vt:lpstr>the percentage change in average price for each brand</vt:lpstr>
      <vt:lpstr>PowerPoint Presentation</vt:lpstr>
      <vt:lpstr>Analysis of trends over the years</vt:lpstr>
      <vt:lpstr>Conclusion and key insights</vt:lpstr>
      <vt:lpstr>Final tips &amp; takeaways​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values</dc:title>
  <dc:creator>anna</dc:creator>
  <cp:lastModifiedBy>anna ramer</cp:lastModifiedBy>
  <cp:revision>2</cp:revision>
  <dcterms:created xsi:type="dcterms:W3CDTF">2024-02-12T23:38:28Z</dcterms:created>
  <dcterms:modified xsi:type="dcterms:W3CDTF">2024-02-13T01:23:06Z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